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0" r:id="rId3"/>
    <p:sldId id="294" r:id="rId4"/>
    <p:sldId id="295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C9BAB-A4D9-487C-886C-B031ACC3A4F6}" v="302" dt="2021-12-04T00:29:17.342"/>
    <p1510:client id="{835761DD-C7D5-4A78-8F28-5B0AEDE961C1}" v="4" dt="2021-12-09T20:43:49.215"/>
    <p1510:client id="{B25C8699-9999-4FBE-BC99-1A872FE6526B}" v="1340" dt="2021-12-04T04:07:02.154"/>
    <p1510:client id="{CFB84571-9242-4F25-96C5-3BD28F8A7665}" v="33" dt="2021-12-10T01:13:39.6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>
      <p:cViewPr varScale="1">
        <p:scale>
          <a:sx n="155" d="100"/>
          <a:sy n="155" d="100"/>
        </p:scale>
        <p:origin x="47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oli, Mayur" userId="S::mayurhooli@tamu.edu::c3edd1b0-caaa-48af-a926-aa2a795a91ba" providerId="AD" clId="Web-{835761DD-C7D5-4A78-8F28-5B0AEDE961C1}"/>
    <pc:docChg chg="modSld">
      <pc:chgData name="Hooli, Mayur" userId="S::mayurhooli@tamu.edu::c3edd1b0-caaa-48af-a926-aa2a795a91ba" providerId="AD" clId="Web-{835761DD-C7D5-4A78-8F28-5B0AEDE961C1}" dt="2021-12-09T20:43:48.136" v="2" actId="20577"/>
      <pc:docMkLst>
        <pc:docMk/>
      </pc:docMkLst>
      <pc:sldChg chg="modSp">
        <pc:chgData name="Hooli, Mayur" userId="S::mayurhooli@tamu.edu::c3edd1b0-caaa-48af-a926-aa2a795a91ba" providerId="AD" clId="Web-{835761DD-C7D5-4A78-8F28-5B0AEDE961C1}" dt="2021-12-09T20:43:48.136" v="2" actId="20577"/>
        <pc:sldMkLst>
          <pc:docMk/>
          <pc:sldMk cId="2857008536" sldId="296"/>
        </pc:sldMkLst>
        <pc:spChg chg="mod">
          <ac:chgData name="Hooli, Mayur" userId="S::mayurhooli@tamu.edu::c3edd1b0-caaa-48af-a926-aa2a795a91ba" providerId="AD" clId="Web-{835761DD-C7D5-4A78-8F28-5B0AEDE961C1}" dt="2021-12-09T20:43:48.136" v="2" actId="20577"/>
          <ac:spMkLst>
            <pc:docMk/>
            <pc:sldMk cId="2857008536" sldId="296"/>
            <ac:spMk id="3" creationId="{D3F8CED1-367C-4736-B900-5EFE71596449}"/>
          </ac:spMkLst>
        </pc:spChg>
      </pc:sldChg>
      <pc:sldChg chg="modSp">
        <pc:chgData name="Hooli, Mayur" userId="S::mayurhooli@tamu.edu::c3edd1b0-caaa-48af-a926-aa2a795a91ba" providerId="AD" clId="Web-{835761DD-C7D5-4A78-8F28-5B0AEDE961C1}" dt="2021-12-09T20:34:45.650" v="1" actId="20577"/>
        <pc:sldMkLst>
          <pc:docMk/>
          <pc:sldMk cId="3356155122" sldId="298"/>
        </pc:sldMkLst>
        <pc:spChg chg="mod">
          <ac:chgData name="Hooli, Mayur" userId="S::mayurhooli@tamu.edu::c3edd1b0-caaa-48af-a926-aa2a795a91ba" providerId="AD" clId="Web-{835761DD-C7D5-4A78-8F28-5B0AEDE961C1}" dt="2021-12-09T20:34:45.650" v="1" actId="20577"/>
          <ac:spMkLst>
            <pc:docMk/>
            <pc:sldMk cId="3356155122" sldId="298"/>
            <ac:spMk id="3" creationId="{CCD3C3C7-0CA5-4B98-B2BE-25CBB1EFA1BF}"/>
          </ac:spMkLst>
        </pc:spChg>
      </pc:sldChg>
    </pc:docChg>
  </pc:docChgLst>
  <pc:docChgLst>
    <pc:chgData name="Hooli, Mayur" userId="S::mayurhooli@tamu.edu::c3edd1b0-caaa-48af-a926-aa2a795a91ba" providerId="AD" clId="Web-{CFB84571-9242-4F25-96C5-3BD28F8A7665}"/>
    <pc:docChg chg="delSld modSld">
      <pc:chgData name="Hooli, Mayur" userId="S::mayurhooli@tamu.edu::c3edd1b0-caaa-48af-a926-aa2a795a91ba" providerId="AD" clId="Web-{CFB84571-9242-4F25-96C5-3BD28F8A7665}" dt="2021-12-10T01:13:37.277" v="28" actId="20577"/>
      <pc:docMkLst>
        <pc:docMk/>
      </pc:docMkLst>
      <pc:sldChg chg="modSp">
        <pc:chgData name="Hooli, Mayur" userId="S::mayurhooli@tamu.edu::c3edd1b0-caaa-48af-a926-aa2a795a91ba" providerId="AD" clId="Web-{CFB84571-9242-4F25-96C5-3BD28F8A7665}" dt="2021-12-10T01:13:08.448" v="17" actId="20577"/>
        <pc:sldMkLst>
          <pc:docMk/>
          <pc:sldMk cId="1574031297" sldId="257"/>
        </pc:sldMkLst>
        <pc:spChg chg="mod">
          <ac:chgData name="Hooli, Mayur" userId="S::mayurhooli@tamu.edu::c3edd1b0-caaa-48af-a926-aa2a795a91ba" providerId="AD" clId="Web-{CFB84571-9242-4F25-96C5-3BD28F8A7665}" dt="2021-12-10T01:13:08.448" v="17" actId="20577"/>
          <ac:spMkLst>
            <pc:docMk/>
            <pc:sldMk cId="1574031297" sldId="257"/>
            <ac:spMk id="10242" creationId="{00000000-0000-0000-0000-000000000000}"/>
          </ac:spMkLst>
        </pc:spChg>
      </pc:sldChg>
      <pc:sldChg chg="del">
        <pc:chgData name="Hooli, Mayur" userId="S::mayurhooli@tamu.edu::c3edd1b0-caaa-48af-a926-aa2a795a91ba" providerId="AD" clId="Web-{CFB84571-9242-4F25-96C5-3BD28F8A7665}" dt="2021-12-10T01:13:12.292" v="18"/>
        <pc:sldMkLst>
          <pc:docMk/>
          <pc:sldMk cId="1669185661" sldId="276"/>
        </pc:sldMkLst>
      </pc:sldChg>
      <pc:sldChg chg="modSp">
        <pc:chgData name="Hooli, Mayur" userId="S::mayurhooli@tamu.edu::c3edd1b0-caaa-48af-a926-aa2a795a91ba" providerId="AD" clId="Web-{CFB84571-9242-4F25-96C5-3BD28F8A7665}" dt="2021-12-10T01:13:28.808" v="25" actId="20577"/>
        <pc:sldMkLst>
          <pc:docMk/>
          <pc:sldMk cId="934206947" sldId="297"/>
        </pc:sldMkLst>
        <pc:spChg chg="mod">
          <ac:chgData name="Hooli, Mayur" userId="S::mayurhooli@tamu.edu::c3edd1b0-caaa-48af-a926-aa2a795a91ba" providerId="AD" clId="Web-{CFB84571-9242-4F25-96C5-3BD28F8A7665}" dt="2021-12-10T01:13:28.808" v="25" actId="20577"/>
          <ac:spMkLst>
            <pc:docMk/>
            <pc:sldMk cId="934206947" sldId="297"/>
            <ac:spMk id="3" creationId="{A97606A3-17A4-432D-90CE-DCC103101AD0}"/>
          </ac:spMkLst>
        </pc:spChg>
      </pc:sldChg>
      <pc:sldChg chg="modSp">
        <pc:chgData name="Hooli, Mayur" userId="S::mayurhooli@tamu.edu::c3edd1b0-caaa-48af-a926-aa2a795a91ba" providerId="AD" clId="Web-{CFB84571-9242-4F25-96C5-3BD28F8A7665}" dt="2021-12-10T01:13:37.277" v="28" actId="20577"/>
        <pc:sldMkLst>
          <pc:docMk/>
          <pc:sldMk cId="3356155122" sldId="298"/>
        </pc:sldMkLst>
        <pc:spChg chg="mod">
          <ac:chgData name="Hooli, Mayur" userId="S::mayurhooli@tamu.edu::c3edd1b0-caaa-48af-a926-aa2a795a91ba" providerId="AD" clId="Web-{CFB84571-9242-4F25-96C5-3BD28F8A7665}" dt="2021-12-10T01:13:37.277" v="28" actId="20577"/>
          <ac:spMkLst>
            <pc:docMk/>
            <pc:sldMk cId="3356155122" sldId="298"/>
            <ac:spMk id="3" creationId="{CCD3C3C7-0CA5-4B98-B2BE-25CBB1EFA1B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6E3155-FEC7-487F-A724-3EFC83A95291}" type="datetime1">
              <a:rPr lang="en-GB">
                <a:solidFill>
                  <a:srgbClr val="000000"/>
                </a:solidFill>
              </a:rPr>
              <a:pPr>
                <a:defRPr/>
              </a:pPr>
              <a:t>10/12/2021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>
                <a:solidFill>
                  <a:srgbClr val="000000"/>
                </a:solidFill>
              </a:rPr>
              <a:t>Data Cleaning on Edge</a:t>
            </a:r>
          </a:p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49F070-1231-4E7D-913E-58E1A1A35463}" type="slidenum">
              <a:rPr lang="en-GB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64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370BA7-EB5E-4F96-BFA3-EF39750C2EE6}" type="datetime1">
              <a:rPr lang="en-GB">
                <a:solidFill>
                  <a:srgbClr val="000000"/>
                </a:solidFill>
              </a:rPr>
              <a:pPr>
                <a:defRPr/>
              </a:pPr>
              <a:t>10/12/2021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36E40-E0C1-4336-8965-85DD237D6B3E}" type="slidenum">
              <a:rPr lang="en-GB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236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-26988"/>
            <a:ext cx="2743200" cy="62642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-26988"/>
            <a:ext cx="8026400" cy="62642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1EE934-2C02-426E-835A-8B4AC9F91978}" type="datetime1">
              <a:rPr lang="en-GB">
                <a:solidFill>
                  <a:srgbClr val="000000"/>
                </a:solidFill>
              </a:rPr>
              <a:pPr>
                <a:defRPr/>
              </a:pPr>
              <a:t>10/12/2021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9EC93-79E3-49C0-A417-C8789B504273}" type="slidenum">
              <a:rPr lang="en-GB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377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318" y="871539"/>
            <a:ext cx="10993967" cy="4984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483785" y="1776414"/>
            <a:ext cx="4796367" cy="39020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483351" y="1776414"/>
            <a:ext cx="4798483" cy="1874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483351" y="3803650"/>
            <a:ext cx="4798483" cy="1874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1" y="6505575"/>
            <a:ext cx="1341967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>
                <a:solidFill>
                  <a:srgbClr val="000000"/>
                </a:solidFill>
              </a:rPr>
              <a:t>Page </a:t>
            </a:r>
            <a:fld id="{09760E16-3A9F-43D9-BD3E-864203F6A1F9}" type="slidenum">
              <a:rPr lang="en-US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458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  <a:endParaRPr lang="de-DE" noProof="0"/>
          </a:p>
        </p:txBody>
      </p:sp>
      <p:sp>
        <p:nvSpPr>
          <p:cNvPr id="4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92346" y="779783"/>
            <a:ext cx="8432876" cy="313399"/>
          </a:xfrm>
        </p:spPr>
        <p:txBody>
          <a:bodyPr lIns="0" tIns="0" rIns="0" bIns="0" anchor="ctr" anchorCtr="0">
            <a:noAutofit/>
          </a:bodyPr>
          <a:lstStyle>
            <a:lvl1pPr algn="l">
              <a:defRPr lang="de-DE" sz="1625" b="0" dirty="0">
                <a:solidFill>
                  <a:schemeClr val="accent1"/>
                </a:solidFill>
              </a:defRPr>
            </a:lvl1pPr>
          </a:lstStyle>
          <a:p>
            <a:pPr lvl="0">
              <a:spcBef>
                <a:spcPct val="20000"/>
              </a:spcBef>
            </a:pPr>
            <a:r>
              <a:rPr lang="en-US" noProof="0"/>
              <a:t>Click to edit Master subtitle style</a:t>
            </a:r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5001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9F9ACF-5F84-4E53-A395-FFC6E9B7898E}" type="datetime1">
              <a:rPr lang="en-GB">
                <a:solidFill>
                  <a:srgbClr val="000000"/>
                </a:solidFill>
              </a:rPr>
              <a:pPr>
                <a:defRPr/>
              </a:pPr>
              <a:t>10/12/2021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9CA00E-2CA1-4F12-9CBB-92667C55CB9F}" type="slidenum">
              <a:rPr lang="en-GB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3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936979-5769-4D2A-BDC0-50FB75D991DE}" type="datetime1">
              <a:rPr lang="en-GB">
                <a:solidFill>
                  <a:srgbClr val="000000"/>
                </a:solidFill>
              </a:rPr>
              <a:pPr>
                <a:defRPr/>
              </a:pPr>
              <a:t>10/12/2021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676DFF-D176-442B-8443-25652FA13201}" type="slidenum">
              <a:rPr lang="en-GB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008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68414"/>
            <a:ext cx="538480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68414"/>
            <a:ext cx="5384800" cy="4968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B5B84F-E523-48E1-B36C-FD3B67C8E670}" type="datetime1">
              <a:rPr lang="en-GB">
                <a:solidFill>
                  <a:srgbClr val="000000"/>
                </a:solidFill>
              </a:rPr>
              <a:pPr>
                <a:defRPr/>
              </a:pPr>
              <a:t>10/12/2021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D9D5D8-6295-4A0A-A24F-B08812D9D1EA}" type="slidenum">
              <a:rPr lang="en-GB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4656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C34641-A50D-4422-A750-4AA4B01002C2}" type="datetime1">
              <a:rPr lang="en-GB">
                <a:solidFill>
                  <a:srgbClr val="000000"/>
                </a:solidFill>
              </a:rPr>
              <a:pPr>
                <a:defRPr/>
              </a:pPr>
              <a:t>10/12/2021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51286B-37D1-49E4-BE99-94CD7E77458C}" type="slidenum">
              <a:rPr lang="en-GB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935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B1ED57-61D4-489A-8EBE-36F800B47C68}" type="datetime1">
              <a:rPr lang="en-GB">
                <a:solidFill>
                  <a:srgbClr val="000000"/>
                </a:solidFill>
              </a:rPr>
              <a:pPr>
                <a:defRPr/>
              </a:pPr>
              <a:t>10/12/2021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9C1AC-E7F3-4C74-8463-155B35C07B65}" type="slidenum">
              <a:rPr lang="en-GB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156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A1CC15-AA9A-4DBD-9550-35C4D74EE327}" type="datetime1">
              <a:rPr lang="en-GB">
                <a:solidFill>
                  <a:srgbClr val="000000"/>
                </a:solidFill>
              </a:rPr>
              <a:pPr>
                <a:defRPr/>
              </a:pPr>
              <a:t>10/12/2021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58A8C5-2B2C-4165-915B-0B2D91741CD3}" type="slidenum">
              <a:rPr lang="en-GB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208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2E129-1BE5-4518-AFA7-8206A2B5C363}" type="datetime1">
              <a:rPr lang="en-GB">
                <a:solidFill>
                  <a:srgbClr val="000000"/>
                </a:solidFill>
              </a:rPr>
              <a:pPr>
                <a:defRPr/>
              </a:pPr>
              <a:t>10/12/2021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48068-64CD-4C40-A3DC-A44D61E5FB37}" type="slidenum">
              <a:rPr lang="en-GB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643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78669B-A1FD-4803-9959-FA6C9974715C}" type="datetime1">
              <a:rPr lang="en-GB">
                <a:solidFill>
                  <a:srgbClr val="000000"/>
                </a:solidFill>
              </a:rPr>
              <a:pPr>
                <a:defRPr/>
              </a:pPr>
              <a:t>10/12/2021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D82FD-5A81-4E06-A428-33595FB463C8}" type="slidenum">
              <a:rPr lang="en-GB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449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-26988"/>
            <a:ext cx="10972800" cy="114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68414"/>
            <a:ext cx="10972800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81751"/>
            <a:ext cx="284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36D841-5BF2-452D-B9A6-972C2D8A0176}" type="datetime1">
              <a:rPr lang="en-GB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10/12/2021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81751"/>
            <a:ext cx="3860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>
                <a:solidFill>
                  <a:srgbClr val="000000"/>
                </a:solidFill>
              </a:rPr>
              <a:t>Data Cleaning on Edge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80631"/>
            <a:ext cx="2844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latin typeface="Verdana" panose="020B060403050404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E8E86D-3B64-44B0-9808-38239268BDE9}" type="slidenum">
              <a:rPr lang="en-GB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GB" altLang="en-US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016738" y="48422"/>
            <a:ext cx="865979" cy="865979"/>
          </a:xfrm>
          <a:prstGeom prst="rect">
            <a:avLst/>
          </a:prstGeom>
        </p:spPr>
      </p:pic>
      <p:sp>
        <p:nvSpPr>
          <p:cNvPr id="8" name="Line 3"/>
          <p:cNvSpPr>
            <a:spLocks noChangeShapeType="1"/>
          </p:cNvSpPr>
          <p:nvPr userDrawn="1"/>
        </p:nvSpPr>
        <p:spPr bwMode="auto">
          <a:xfrm>
            <a:off x="609600" y="1004047"/>
            <a:ext cx="10080532" cy="26894"/>
          </a:xfrm>
          <a:prstGeom prst="line">
            <a:avLst/>
          </a:prstGeom>
          <a:noFill/>
          <a:ln w="76200" cmpd="tri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IN" sz="1500">
              <a:solidFill>
                <a:srgbClr val="000000"/>
              </a:solidFill>
            </a:endParaRPr>
          </a:p>
        </p:txBody>
      </p:sp>
      <p:sp>
        <p:nvSpPr>
          <p:cNvPr id="9" name="Line 10"/>
          <p:cNvSpPr>
            <a:spLocks noChangeShapeType="1"/>
          </p:cNvSpPr>
          <p:nvPr userDrawn="1"/>
        </p:nvSpPr>
        <p:spPr bwMode="auto">
          <a:xfrm flipV="1">
            <a:off x="609600" y="6380631"/>
            <a:ext cx="10080532" cy="112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57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003D7D"/>
          </a:solidFill>
          <a:latin typeface="Verdana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Verdana" pitchFamily="34" charset="0"/>
        <a:buChar char="−"/>
        <a:defRPr sz="16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679501" y="1373684"/>
            <a:ext cx="10011965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614" tIns="45308" rIns="90614" bIns="45308" anchor="ctr"/>
          <a:lstStyle>
            <a:lvl1pPr defTabSz="966788">
              <a:spcBef>
                <a:spcPct val="20000"/>
              </a:spcBef>
              <a:buClr>
                <a:srgbClr val="990000"/>
              </a:buClr>
              <a:buChar char="•"/>
              <a:defRPr sz="2100">
                <a:solidFill>
                  <a:srgbClr val="4D4D4D"/>
                </a:solidFill>
                <a:latin typeface="Arial" panose="020B06040202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rgbClr val="990000"/>
              </a:buClr>
              <a:buChar char="•"/>
              <a:defRPr sz="2100">
                <a:solidFill>
                  <a:srgbClr val="4D4D4D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rgbClr val="990000"/>
              </a:buClr>
              <a:buChar char="•"/>
              <a:defRPr sz="2100">
                <a:solidFill>
                  <a:srgbClr val="4D4D4D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rgbClr val="990000"/>
              </a:buClr>
              <a:buChar char="•"/>
              <a:defRPr sz="2100">
                <a:solidFill>
                  <a:srgbClr val="4D4D4D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rgbClr val="990000"/>
              </a:buClr>
              <a:buChar char="•"/>
              <a:defRPr sz="2100">
                <a:solidFill>
                  <a:srgbClr val="4D4D4D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100">
                <a:solidFill>
                  <a:srgbClr val="4D4D4D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100">
                <a:solidFill>
                  <a:srgbClr val="4D4D4D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100">
                <a:solidFill>
                  <a:srgbClr val="4D4D4D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Char char="•"/>
              <a:defRPr sz="2100">
                <a:solidFill>
                  <a:srgbClr val="4D4D4D"/>
                </a:solidFill>
                <a:latin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en-US" sz="36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rPr>
              <a:t>Federated Learning for Urban Morphology</a:t>
            </a:r>
            <a:endParaRPr lang="en-US" altLang="en-US" sz="3200" b="1" dirty="0">
              <a:solidFill>
                <a:srgbClr val="0000FF"/>
              </a:solidFill>
            </a:endParaRPr>
          </a:p>
          <a:p>
            <a:pPr algn="r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4000" b="1">
              <a:solidFill>
                <a:srgbClr val="00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09319" y="2239685"/>
            <a:ext cx="1851789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 err="1">
                <a:solidFill>
                  <a:srgbClr val="CAC79A">
                    <a:lumMod val="50000"/>
                  </a:srgbClr>
                </a:solidFill>
              </a:rPr>
              <a:t>Mayuresh</a:t>
            </a:r>
            <a:r>
              <a:rPr lang="en-US" sz="1500" b="1">
                <a:solidFill>
                  <a:srgbClr val="CAC79A">
                    <a:lumMod val="50000"/>
                  </a:srgbClr>
                </a:solidFill>
              </a:rPr>
              <a:t> </a:t>
            </a:r>
            <a:r>
              <a:rPr lang="en-US" sz="1500" b="1" err="1">
                <a:solidFill>
                  <a:srgbClr val="CAC79A">
                    <a:lumMod val="50000"/>
                  </a:srgbClr>
                </a:solidFill>
              </a:rPr>
              <a:t>Hooli</a:t>
            </a:r>
            <a:endParaRPr lang="en-US" sz="1500" b="1">
              <a:solidFill>
                <a:srgbClr val="CAC79A">
                  <a:lumMod val="50000"/>
                </a:srgbClr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500" b="1">
                <a:solidFill>
                  <a:srgbClr val="CAC79A">
                    <a:lumMod val="50000"/>
                  </a:srgbClr>
                </a:solidFill>
              </a:rPr>
              <a:t>Mason Jerome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553" y="3264499"/>
            <a:ext cx="2195322" cy="219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31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BF2A-2BD9-491B-9972-68E0225B8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Federated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A0F89-32ED-46B7-AB5E-65040AA3F2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sz="1800" dirty="0"/>
              <a:t>Training:</a:t>
            </a:r>
          </a:p>
          <a:p>
            <a:pPr lvl="1" algn="just"/>
            <a:r>
              <a:rPr lang="en-US" sz="1400" dirty="0"/>
              <a:t>Local machine learning models are trained on local heterogeneous datasets</a:t>
            </a:r>
          </a:p>
          <a:p>
            <a:pPr lvl="1" algn="just"/>
            <a:r>
              <a:rPr lang="en-US" sz="1400" dirty="0"/>
              <a:t>These create local training datasets in each users’ device.</a:t>
            </a:r>
          </a:p>
          <a:p>
            <a:pPr lvl="1" algn="just"/>
            <a:r>
              <a:rPr lang="en-US" sz="1400" dirty="0"/>
              <a:t>The parameter are exchanged periodically for each of these models, while the local data samples are not shared</a:t>
            </a:r>
          </a:p>
          <a:p>
            <a:pPr lvl="1" algn="just"/>
            <a:r>
              <a:rPr lang="en-US" sz="1400" dirty="0"/>
              <a:t>This helps build a global model</a:t>
            </a:r>
          </a:p>
          <a:p>
            <a:pPr lvl="1" algn="just"/>
            <a:r>
              <a:rPr lang="en-US" sz="1400" dirty="0"/>
              <a:t>The characteristics of the global model are shared with local data centers for creating a local model</a:t>
            </a:r>
            <a:endParaRPr lang="en-US" sz="1200" dirty="0"/>
          </a:p>
          <a:p>
            <a:pPr algn="just"/>
            <a:r>
              <a:rPr lang="en-US" sz="1800" dirty="0"/>
              <a:t>Inference:</a:t>
            </a:r>
          </a:p>
          <a:p>
            <a:pPr lvl="1" algn="just"/>
            <a:r>
              <a:rPr lang="en-US" sz="1400" dirty="0"/>
              <a:t>Model is stored on the user device so predictions are quickly prepared using the model on the user device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3DC15F-EEFE-4C0D-8F8A-83BA76F9C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614380"/>
            <a:ext cx="5384800" cy="400733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45AE67-AD3B-4FA7-9175-A84D6CD2F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9D5D8-6295-4A0A-A24F-B08812D9D1EA}" type="slidenum">
              <a:rPr lang="en-GB" alt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BFC82D-2049-4851-892F-2AB42B259AE6}"/>
              </a:ext>
            </a:extLst>
          </p:cNvPr>
          <p:cNvSpPr txBox="1"/>
          <p:nvPr/>
        </p:nvSpPr>
        <p:spPr>
          <a:xfrm>
            <a:off x="10583257" y="5666820"/>
            <a:ext cx="999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Source: NVIDIA</a:t>
            </a:r>
          </a:p>
        </p:txBody>
      </p:sp>
    </p:spTree>
    <p:extLst>
      <p:ext uri="{BB962C8B-B14F-4D97-AF65-F5344CB8AC3E}">
        <p14:creationId xmlns:p14="http://schemas.microsoft.com/office/powerpoint/2010/main" val="646976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62D2F-A97E-4E5A-9B4B-784E026D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Converting Data into Federated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EBFB7-2AD3-49DC-939B-2CE7A0C3C7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The federated data sets do not take standard image inputs</a:t>
            </a:r>
          </a:p>
          <a:p>
            <a:r>
              <a:rPr lang="en-US" sz="2400" dirty="0"/>
              <a:t>The federated data needs to be an ordered dictionary with the tensor format of the clients and their associated labels and pixel values</a:t>
            </a:r>
          </a:p>
          <a:p>
            <a:pPr lvl="1"/>
            <a:r>
              <a:rPr lang="en-US" sz="2000" dirty="0"/>
              <a:t>For our use case, we utilize 4 clients, each using image data captured at a specific angle associated with the respective client</a:t>
            </a: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5414717A-853A-4943-90A6-0AA585F9AE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276350"/>
            <a:ext cx="5384800" cy="49530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83E5F3-3202-4B54-93F9-69B44D73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9D5D8-6295-4A0A-A24F-B08812D9D1EA}" type="slidenum">
              <a:rPr lang="en-GB" alt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52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7481B-197E-EC4D-B5CD-C7D098412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Training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4840D-8DE5-7B49-A779-A525537E5B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116013"/>
            <a:ext cx="5384800" cy="5165044"/>
          </a:xfrm>
        </p:spPr>
        <p:txBody>
          <a:bodyPr/>
          <a:lstStyle/>
          <a:p>
            <a:r>
              <a:rPr lang="en-US" sz="2400" dirty="0"/>
              <a:t>We used a federated library built on </a:t>
            </a:r>
            <a:r>
              <a:rPr lang="en-US" sz="2400" dirty="0" err="1"/>
              <a:t>Tensorflow</a:t>
            </a:r>
            <a:endParaRPr lang="en-US" sz="2400" dirty="0"/>
          </a:p>
          <a:p>
            <a:r>
              <a:rPr lang="en-US" sz="2400" dirty="0"/>
              <a:t>The model is defined by a process with 2 key steps: the client training &amp; the server updates</a:t>
            </a:r>
          </a:p>
          <a:p>
            <a:pPr lvl="1"/>
            <a:r>
              <a:rPr lang="en-US" sz="2000" dirty="0"/>
              <a:t>1</a:t>
            </a:r>
            <a:r>
              <a:rPr lang="en-US" sz="2000" baseline="30000" dirty="0"/>
              <a:t>st</a:t>
            </a:r>
            <a:r>
              <a:rPr lang="en-US" sz="2000" dirty="0"/>
              <a:t>, the client training portion runs the machine learning algorithm on each client independently</a:t>
            </a:r>
          </a:p>
          <a:p>
            <a:pPr lvl="1"/>
            <a:r>
              <a:rPr lang="en-US" sz="2000" dirty="0"/>
              <a:t>2</a:t>
            </a:r>
            <a:r>
              <a:rPr lang="en-US" sz="2000" baseline="30000" dirty="0"/>
              <a:t>nd</a:t>
            </a:r>
            <a:r>
              <a:rPr lang="en-US" sz="2000" dirty="0"/>
              <a:t>, those learned model weights are sent back to the server model for federated averaging. The updated, global weights are then communicated back to the clients</a:t>
            </a:r>
          </a:p>
          <a:p>
            <a:pPr lvl="1"/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35961D-029A-4749-B425-0841DBC95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9D5D8-6295-4A0A-A24F-B08812D9D1EA}" type="slidenum">
              <a:rPr lang="en-GB" alt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GB" altLang="en-US">
              <a:solidFill>
                <a:srgbClr val="000000"/>
              </a:solidFill>
            </a:endParaRPr>
          </a:p>
        </p:txBody>
      </p:sp>
      <p:pic>
        <p:nvPicPr>
          <p:cNvPr id="6" name="Google Shape;111;p17">
            <a:extLst>
              <a:ext uri="{FF2B5EF4-FFF2-40B4-BE49-F238E27FC236}">
                <a16:creationId xmlns:a16="http://schemas.microsoft.com/office/drawing/2014/main" id="{6EDB774C-76CF-BB46-9165-98CECEA0F2EC}"/>
              </a:ext>
            </a:extLst>
          </p:cNvPr>
          <p:cNvPicPr preferRelativeResize="0">
            <a:picLocks noGrp="1"/>
          </p:cNvPicPr>
          <p:nvPr>
            <p:ph sz="half" idx="2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97600" y="2709199"/>
            <a:ext cx="5384800" cy="208730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10;p17">
            <a:extLst>
              <a:ext uri="{FF2B5EF4-FFF2-40B4-BE49-F238E27FC236}">
                <a16:creationId xmlns:a16="http://schemas.microsoft.com/office/drawing/2014/main" id="{6B360D03-099A-4F4B-8C89-6D502F253A3D}"/>
              </a:ext>
            </a:extLst>
          </p:cNvPr>
          <p:cNvSpPr txBox="1"/>
          <p:nvPr/>
        </p:nvSpPr>
        <p:spPr>
          <a:xfrm>
            <a:off x="6618000" y="4918966"/>
            <a:ext cx="4964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1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Source: Li</a:t>
            </a:r>
            <a:r>
              <a:rPr lang="en-US" sz="1200" i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Tian; </a:t>
            </a:r>
            <a:r>
              <a:rPr lang="en-US" sz="1100" i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Federated Learning: Challenges, Methods, and Future Directions; November 12, 2019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5203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D7CA6-8D74-7E43-9B16-F6A34FCC5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26988"/>
            <a:ext cx="10972800" cy="1143001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Federated Training Process on 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5289-28CD-A741-9A9C-27E87F965E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46578"/>
            <a:ext cx="5384800" cy="3564843"/>
          </a:xfrm>
        </p:spPr>
        <p:txBody>
          <a:bodyPr wrap="square" anchor="t">
            <a:normAutofit/>
          </a:bodyPr>
          <a:lstStyle/>
          <a:p>
            <a:r>
              <a:rPr lang="en-US" sz="2400" dirty="0"/>
              <a:t>The training took place over 10 rounds of client training/server updates</a:t>
            </a:r>
          </a:p>
          <a:p>
            <a:r>
              <a:rPr lang="en-US" sz="2400" dirty="0"/>
              <a:t>For the final model, the clients trained the 3-channel image data on a small convolutional neural network – its architecture pictured on the figure to the right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95378BF2-CD7B-C04D-A3C1-8A3A62271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79459" y="1268414"/>
            <a:ext cx="2621081" cy="49688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E3BD51-7E59-E449-9365-C64D5EC23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80631"/>
            <a:ext cx="2844800" cy="339725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  <a:defRPr/>
            </a:pPr>
            <a:fld id="{9DD9D5D8-6295-4A0A-A24F-B08812D9D1EA}" type="slidenum">
              <a:rPr lang="en-GB" altLang="en-US" smtClean="0">
                <a:solidFill>
                  <a:srgbClr val="000000"/>
                </a:solidFill>
              </a:rPr>
              <a:pPr>
                <a:spcAft>
                  <a:spcPts val="600"/>
                </a:spcAft>
                <a:defRPr/>
              </a:pPr>
              <a:t>13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3603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474B5-B17B-F842-85E1-441F788E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Federated Training Results on Our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BB0D9-648F-E04F-BE69-C04C7FB7D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754629"/>
            <a:ext cx="5384800" cy="3348742"/>
          </a:xfrm>
        </p:spPr>
        <p:txBody>
          <a:bodyPr/>
          <a:lstStyle/>
          <a:p>
            <a:r>
              <a:rPr lang="en-US" sz="2400" dirty="0"/>
              <a:t>The overall validation accuracy of the model reached just under 35%</a:t>
            </a:r>
          </a:p>
          <a:p>
            <a:r>
              <a:rPr lang="en-US" sz="2400" dirty="0"/>
              <a:t>The relatively small dataset leads to the accuracy being capped at such a level</a:t>
            </a:r>
          </a:p>
          <a:p>
            <a:pPr lvl="1"/>
            <a:r>
              <a:rPr lang="en-US" sz="2000" dirty="0"/>
              <a:t>This also is evident in the overfitting that occurs on the model that could not be resolved</a:t>
            </a:r>
          </a:p>
          <a:p>
            <a:endParaRPr lang="en-US" sz="2400" dirty="0"/>
          </a:p>
        </p:txBody>
      </p:sp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6EBC3620-B14D-B843-80CE-35625F2D66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921533"/>
            <a:ext cx="5384800" cy="366263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98497C-A80C-5241-8307-F806BABDB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9D5D8-6295-4A0A-A24F-B08812D9D1EA}" type="slidenum">
              <a:rPr lang="en-GB" alt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122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450CF-BFF7-1C48-A1D1-60B541DCA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0708D-1210-6C4A-B881-E100B6DEFA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dirty="0"/>
              <a:t>We tried aggregating all the client data into a single dataset to train on the standalone convolutional neural network</a:t>
            </a:r>
          </a:p>
          <a:p>
            <a:pPr lvl="1"/>
            <a:r>
              <a:rPr lang="en-US" sz="2000" dirty="0"/>
              <a:t>All applicable hyperparameters were match with what was used on the Federated Learning model</a:t>
            </a:r>
          </a:p>
          <a:p>
            <a:r>
              <a:rPr lang="en-US" sz="2400" dirty="0"/>
              <a:t>This model showcases a comparable validation accuracy in relation to the Federated training results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C61E9280-BD87-B84F-AC6E-E3E8146F3A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921533"/>
            <a:ext cx="5384800" cy="3662634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A27E8-D8F6-2D44-B12B-0843858D8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9D5D8-6295-4A0A-A24F-B08812D9D1EA}" type="slidenum">
              <a:rPr lang="en-GB" alt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264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2712-0BF0-4462-B360-9FB8481D9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461F9-E4CB-419E-852D-C9C2810CB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Federated Learning helped us achieve a result just as good as convolutional neural network with a small data set</a:t>
            </a:r>
          </a:p>
          <a:p>
            <a:r>
              <a:rPr lang="en-US" dirty="0"/>
              <a:t>With a slightly larger data set, our accuracy would improve significantly</a:t>
            </a:r>
          </a:p>
          <a:p>
            <a:r>
              <a:rPr lang="en-US" dirty="0"/>
              <a:t>The images were taken from a small area, but with a diverse image set, we may be able to improve the accuracy of the model</a:t>
            </a:r>
          </a:p>
          <a:p>
            <a:r>
              <a:rPr lang="en-US" dirty="0"/>
              <a:t>This algorithm can be used for other domains as well</a:t>
            </a:r>
          </a:p>
          <a:p>
            <a:r>
              <a:rPr lang="en-US" dirty="0"/>
              <a:t>Some other applications are identifying the quality of rice on a conveyor belt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2A8CE5-F4B2-44D6-A6B7-DE438D901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9CA00E-2CA1-4F12-9CBB-92667C55CB9F}" type="slidenum">
              <a:rPr lang="en-GB" alt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8154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B51458-1A17-42F2-A2A8-D5093575CE12}" type="slidenum">
              <a:rPr lang="en-GB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609600" y="3264852"/>
            <a:ext cx="10972800" cy="1143001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D7D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D7D"/>
                </a:solidFill>
                <a:latin typeface="Verdana" pitchFamily="34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D7D"/>
                </a:solidFill>
                <a:latin typeface="Verdana" pitchFamily="34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D7D"/>
                </a:solidFill>
                <a:latin typeface="Verdana" pitchFamily="34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D7D"/>
                </a:solidFill>
                <a:latin typeface="Verdana" pitchFamily="34" charset="0"/>
                <a:cs typeface="Arial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D7D"/>
                </a:solidFill>
                <a:latin typeface="Verdana" pitchFamily="34" charset="0"/>
                <a:cs typeface="Arial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D7D"/>
                </a:solidFill>
                <a:latin typeface="Verdana" pitchFamily="34" charset="0"/>
                <a:cs typeface="Arial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D7D"/>
                </a:solidFill>
                <a:latin typeface="Verdana" pitchFamily="34" charset="0"/>
                <a:cs typeface="Arial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003D7D"/>
                </a:solidFill>
                <a:latin typeface="Verdana" pitchFamily="34" charset="0"/>
                <a:cs typeface="Arial" charset="0"/>
              </a:defRPr>
            </a:lvl9pPr>
          </a:lstStyle>
          <a:p>
            <a:pPr algn="ctr"/>
            <a:r>
              <a:rPr lang="en-IN" sz="4800" b="1" spc="-30">
                <a:solidFill>
                  <a:schemeClr val="accent2">
                    <a:lumMod val="40000"/>
                    <a:lumOff val="60000"/>
                  </a:schemeClr>
                </a:solidFill>
                <a:ea typeface="+mn-ea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2015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B21DE-742C-4622-B159-45B9F5AADD8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The most important aspect of Internet of Things is the data acquisition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We collect, clean, organize and analyze this data to get insights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Earlier, the devices we used to gather data were small sensors that would detect, temperature, pressure, moisture, etc.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000" dirty="0"/>
              <a:t>Today, with the advancements in IoT, we can acquire data through imaging devices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9CA00E-2CA1-4F12-9CBB-92667C55CB9F}" type="slidenum">
              <a:rPr lang="en-GB" alt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GB" altLang="en-US">
              <a:solidFill>
                <a:srgbClr val="000000"/>
              </a:solidFill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091C079-210F-45F3-8669-553A50016A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910480"/>
            <a:ext cx="5384800" cy="3684741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65A2431-3D4A-469E-A9F6-C130412F497A}"/>
              </a:ext>
            </a:extLst>
          </p:cNvPr>
          <p:cNvSpPr txBox="1"/>
          <p:nvPr/>
        </p:nvSpPr>
        <p:spPr>
          <a:xfrm>
            <a:off x="10607860" y="5666820"/>
            <a:ext cx="9745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/>
              <a:t>Source: </a:t>
            </a:r>
            <a:r>
              <a:rPr lang="en-US" sz="800" err="1"/>
              <a:t>Zibtek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530509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ED09F-8167-4823-9CA1-7D56B21D0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Morphology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FC39E-6DAB-4EE9-9003-EB8ED0A354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sz="2000" dirty="0"/>
              <a:t>Through the use of imaging devices, we were able to gather the morphology data of various urban areas across USA</a:t>
            </a:r>
          </a:p>
          <a:p>
            <a:pPr algn="just"/>
            <a:r>
              <a:rPr lang="en-US" sz="2000" dirty="0"/>
              <a:t>Identifying the morphology of an area helps us with the following applications:</a:t>
            </a:r>
          </a:p>
          <a:p>
            <a:pPr lvl="1" algn="just"/>
            <a:r>
              <a:rPr lang="en-US" sz="1800" dirty="0"/>
              <a:t>Self-driving cars</a:t>
            </a:r>
          </a:p>
          <a:p>
            <a:pPr lvl="1" algn="just"/>
            <a:r>
              <a:rPr lang="en-US" sz="1800" dirty="0"/>
              <a:t>Construction</a:t>
            </a:r>
          </a:p>
          <a:p>
            <a:pPr lvl="2" algn="just"/>
            <a:r>
              <a:rPr lang="en-US" sz="1400" dirty="0"/>
              <a:t>Buildings</a:t>
            </a:r>
          </a:p>
          <a:p>
            <a:pPr lvl="2" algn="just"/>
            <a:r>
              <a:rPr lang="en-US" sz="1400" dirty="0"/>
              <a:t>Roads</a:t>
            </a:r>
          </a:p>
          <a:p>
            <a:pPr lvl="1" algn="just"/>
            <a:r>
              <a:rPr lang="en-US" sz="1800" dirty="0"/>
              <a:t>Telecommunication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CCD35DD-988B-4014-A2E5-7760740625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26672" y="1268413"/>
            <a:ext cx="3726656" cy="49688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F2774-0D97-4AFA-8BA0-1417B859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9D5D8-6295-4A0A-A24F-B08812D9D1EA}" type="slidenum">
              <a:rPr lang="en-GB" alt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959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5B3A-BD2F-4D2F-9AD0-4EE3073B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Urban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217A3-0B63-468F-BDA8-958E83455E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sz="2000"/>
              <a:t>Most of the urban and metropolitan areas across USA have a huge sprawl</a:t>
            </a:r>
          </a:p>
          <a:p>
            <a:pPr algn="just"/>
            <a:r>
              <a:rPr lang="en-US" sz="2000"/>
              <a:t>There are high-rise buildings and next to it are single-family houses</a:t>
            </a:r>
          </a:p>
          <a:p>
            <a:pPr algn="just"/>
            <a:r>
              <a:rPr lang="en-US" sz="2000"/>
              <a:t>As this dataset needs to be more generalized, we added the middle housing here as well</a:t>
            </a:r>
          </a:p>
          <a:p>
            <a:pPr algn="just"/>
            <a:r>
              <a:rPr lang="en-US" sz="2000"/>
              <a:t>This gives us a total of 3 main classes:</a:t>
            </a:r>
          </a:p>
          <a:p>
            <a:pPr lvl="1" algn="just"/>
            <a:r>
              <a:rPr lang="en-US" sz="1600"/>
              <a:t>Urban/Dense Urban</a:t>
            </a:r>
          </a:p>
          <a:p>
            <a:pPr lvl="1" algn="just"/>
            <a:r>
              <a:rPr lang="en-US" sz="1600"/>
              <a:t>Mid-Urban</a:t>
            </a:r>
          </a:p>
          <a:p>
            <a:pPr lvl="1" algn="just"/>
            <a:r>
              <a:rPr lang="en-US" sz="1600"/>
              <a:t>Suburban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0C8339-B0BE-4435-82CE-1BB1B9A003F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977332"/>
            <a:ext cx="5384800" cy="355103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E4A5C-560B-49B6-8D7E-4347EE484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9D5D8-6295-4A0A-A24F-B08812D9D1EA}" type="slidenum">
              <a:rPr lang="en-GB" alt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1920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88AA-1C8C-498F-9AF2-8B951A0FE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Tree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8CED1-367C-4736-B900-5EFE715964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800"/>
              <a:t>As with the urban density, the type of trees in that area will tell us a lot about it</a:t>
            </a:r>
          </a:p>
          <a:p>
            <a:r>
              <a:rPr lang="en-US" sz="1800"/>
              <a:t>Here, we look at density and type of trees</a:t>
            </a:r>
          </a:p>
          <a:p>
            <a:r>
              <a:rPr lang="en-US" sz="1800"/>
              <a:t>The density of trees can be divided into 3 types:</a:t>
            </a:r>
          </a:p>
          <a:p>
            <a:pPr lvl="1"/>
            <a:r>
              <a:rPr lang="en-US" sz="1400"/>
              <a:t>Low Foliage</a:t>
            </a:r>
          </a:p>
          <a:p>
            <a:pPr lvl="1"/>
            <a:r>
              <a:rPr lang="en-US" sz="1400"/>
              <a:t>Mid Foliage</a:t>
            </a:r>
          </a:p>
          <a:p>
            <a:pPr lvl="1"/>
            <a:r>
              <a:rPr lang="en-US" sz="1400"/>
              <a:t>High Foliage</a:t>
            </a:r>
          </a:p>
          <a:p>
            <a:r>
              <a:rPr lang="en-US" sz="1800"/>
              <a:t>There are 3 types of tree coverage:</a:t>
            </a:r>
          </a:p>
          <a:p>
            <a:pPr lvl="1"/>
            <a:r>
              <a:rPr lang="en-US" sz="1400"/>
              <a:t>Coniferous</a:t>
            </a:r>
          </a:p>
          <a:p>
            <a:pPr lvl="1"/>
            <a:r>
              <a:rPr lang="en-US" sz="1400"/>
              <a:t>Deciduous</a:t>
            </a:r>
          </a:p>
          <a:p>
            <a:pPr lvl="1"/>
            <a:r>
              <a:rPr lang="en-US" sz="1400"/>
              <a:t>Mixed</a:t>
            </a:r>
          </a:p>
          <a:p>
            <a:r>
              <a:rPr lang="en-US" sz="1800"/>
              <a:t>This coverage is used mainly for suburban areas, not dense or mid-urban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66AC2-8BF3-4685-BC2D-CB3E752F1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9D5D8-6295-4A0A-A24F-B08812D9D1EA}" type="slidenum">
              <a:rPr lang="en-GB" alt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GB" altLang="en-US">
              <a:solidFill>
                <a:srgbClr val="000000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65CE45-BA29-453F-B300-28B4019C2F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1733550"/>
            <a:ext cx="53848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08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58891-79F5-4A60-A504-F96F6A84A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Morphology Classes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606A3-17A4-432D-90CE-DCC103101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the slides above, we have 10 classes for urban morphology:</a:t>
            </a:r>
          </a:p>
          <a:p>
            <a:pPr lvl="1"/>
            <a:r>
              <a:rPr lang="en-US" dirty="0"/>
              <a:t>Dense Urban High Foliage</a:t>
            </a:r>
            <a:endParaRPr lang="en-US" dirty="0">
              <a:ea typeface="Verdana"/>
            </a:endParaRPr>
          </a:p>
          <a:p>
            <a:pPr lvl="1"/>
            <a:r>
              <a:rPr lang="en-US" dirty="0"/>
              <a:t>Dense Urban Low Foliage</a:t>
            </a:r>
            <a:endParaRPr lang="en-US" dirty="0">
              <a:ea typeface="Verdana"/>
            </a:endParaRPr>
          </a:p>
          <a:p>
            <a:pPr lvl="1"/>
            <a:r>
              <a:rPr lang="en-US" dirty="0"/>
              <a:t>Mid Urban High Foliage</a:t>
            </a:r>
            <a:endParaRPr lang="en-US" dirty="0">
              <a:ea typeface="Verdana"/>
            </a:endParaRPr>
          </a:p>
          <a:p>
            <a:pPr lvl="1"/>
            <a:r>
              <a:rPr lang="en-US" dirty="0"/>
              <a:t>Mid Urban Low Foliage</a:t>
            </a:r>
            <a:endParaRPr lang="en-US" dirty="0">
              <a:ea typeface="Verdana"/>
            </a:endParaRPr>
          </a:p>
          <a:p>
            <a:pPr lvl="1"/>
            <a:r>
              <a:rPr lang="en-US" dirty="0"/>
              <a:t>Suburban High Foliage Deciduous</a:t>
            </a:r>
            <a:endParaRPr lang="en-US" dirty="0">
              <a:ea typeface="Verdana"/>
            </a:endParaRPr>
          </a:p>
          <a:p>
            <a:pPr lvl="1"/>
            <a:r>
              <a:rPr lang="en-US" dirty="0"/>
              <a:t>Suburban High Foliage Coniferous</a:t>
            </a:r>
            <a:endParaRPr lang="en-US" dirty="0">
              <a:ea typeface="Verdana"/>
            </a:endParaRPr>
          </a:p>
          <a:p>
            <a:pPr lvl="1"/>
            <a:r>
              <a:rPr lang="en-US" dirty="0"/>
              <a:t>Suburban High Foliage Mix</a:t>
            </a:r>
            <a:endParaRPr lang="en-US" dirty="0">
              <a:ea typeface="Verdana"/>
            </a:endParaRPr>
          </a:p>
          <a:p>
            <a:pPr lvl="1"/>
            <a:r>
              <a:rPr lang="en-US" dirty="0"/>
              <a:t>Suburban Low Foliage Deciduous</a:t>
            </a:r>
            <a:endParaRPr lang="en-US" dirty="0">
              <a:ea typeface="Verdana"/>
            </a:endParaRPr>
          </a:p>
          <a:p>
            <a:pPr lvl="1"/>
            <a:r>
              <a:rPr lang="en-US" dirty="0"/>
              <a:t>Suburban Low Foliage Coniferous</a:t>
            </a:r>
            <a:endParaRPr lang="en-US" dirty="0">
              <a:ea typeface="Verdana"/>
            </a:endParaRPr>
          </a:p>
          <a:p>
            <a:pPr lvl="1"/>
            <a:r>
              <a:rPr lang="en-US" dirty="0"/>
              <a:t>Suburban Low Foliage Mix</a:t>
            </a:r>
            <a:endParaRPr lang="en-US" dirty="0">
              <a:ea typeface="Verdana"/>
            </a:endParaRPr>
          </a:p>
          <a:p>
            <a:pPr lvl="1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56E2A3-1B8A-46A4-BD71-D63B92E1D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9D5D8-6295-4A0A-A24F-B08812D9D1EA}" type="slidenum">
              <a:rPr lang="en-GB" alt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206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85BAD-1BFC-43EA-9F3B-D56029AC0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3C3C7-0CA5-4B98-B2BE-25CBB1EFA1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sz="2400" dirty="0"/>
              <a:t>Various suburban areas were identified with these urban morphology types</a:t>
            </a:r>
          </a:p>
          <a:p>
            <a:pPr algn="just"/>
            <a:r>
              <a:rPr lang="en-US" sz="2400" dirty="0"/>
              <a:t>The images were available on Bing Maps through a subscription of Microsoft Azure (unfortunately not free, but Google was more expensive)</a:t>
            </a:r>
            <a:endParaRPr lang="en-US" sz="2400" dirty="0">
              <a:ea typeface="Verdana"/>
            </a:endParaRPr>
          </a:p>
          <a:p>
            <a:pPr algn="just"/>
            <a:r>
              <a:rPr lang="en-US" sz="2400" dirty="0"/>
              <a:t>This was since Bing Maps would give us the images we were looking for from a different angle</a:t>
            </a:r>
            <a:endParaRPr lang="en-US" sz="2400" dirty="0">
              <a:ea typeface="Verdana"/>
            </a:endParaRPr>
          </a:p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28A38CA-FFAC-46D3-AA28-B970CCC8DB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658762"/>
            <a:ext cx="5384800" cy="418817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50EFE7-5594-4824-B70C-E8C727A07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9D5D8-6295-4A0A-A24F-B08812D9D1EA}" type="slidenum">
              <a:rPr lang="en-GB" alt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155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6A49B-21FA-4E52-B982-DA8A8E801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Acquisition 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4A21F-EB41-4A9F-8CC8-8138492BEE9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sz="2200"/>
              <a:t>The images collected were 900×700 pixels</a:t>
            </a:r>
          </a:p>
          <a:p>
            <a:pPr algn="just"/>
            <a:r>
              <a:rPr lang="en-US" sz="2200"/>
              <a:t>Each area on the map was looked at from 4 different perspectives</a:t>
            </a:r>
          </a:p>
          <a:p>
            <a:pPr algn="just"/>
            <a:r>
              <a:rPr lang="en-US" sz="2200"/>
              <a:t>Looking at the map from just one perspective may not always be right since we tend to miss a few things</a:t>
            </a:r>
          </a:p>
          <a:p>
            <a:pPr algn="just"/>
            <a:r>
              <a:rPr lang="en-US" sz="2200"/>
              <a:t>These 4 perspectives need to work together, so we considered using Federated Learning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6BF6596-19A7-493A-863F-E6D7A1D4B6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600" y="1658762"/>
            <a:ext cx="5384800" cy="418817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A93377-4F6D-4F4D-9F75-8F1C79DF8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9D5D8-6295-4A0A-A24F-B08812D9D1EA}" type="slidenum">
              <a:rPr lang="en-GB" alt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827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722DC-DA76-4348-B885-4D5976052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Federated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7322B-9CC9-4C80-A1D6-60EC5B8B2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Federated Learning is a decentralized form of Machine Learning</a:t>
            </a:r>
          </a:p>
          <a:p>
            <a:pPr algn="just"/>
            <a:r>
              <a:rPr lang="en-US" dirty="0"/>
              <a:t>This is used on Edge devices or Servers that hold local data samples</a:t>
            </a:r>
          </a:p>
          <a:p>
            <a:pPr algn="just"/>
            <a:r>
              <a:rPr lang="en-US" dirty="0"/>
              <a:t>This approach contrasts the traditional machine learning algorithms where the analysis is performed on a centralized data set</a:t>
            </a:r>
          </a:p>
          <a:p>
            <a:pPr algn="just"/>
            <a:r>
              <a:rPr lang="en-US" dirty="0"/>
              <a:t>The federated learning algorithms have two distinct advantages over traditional machine learning algorithms</a:t>
            </a:r>
          </a:p>
          <a:p>
            <a:pPr lvl="1" algn="just"/>
            <a:r>
              <a:rPr lang="en-US" dirty="0"/>
              <a:t>Faster response time: Sending the data to the central server and receiving it again is a slow process, while performing analytics locally is much faster</a:t>
            </a:r>
          </a:p>
          <a:p>
            <a:pPr lvl="1" algn="just"/>
            <a:r>
              <a:rPr lang="en-US" dirty="0"/>
              <a:t>Security: The centralized data storage may or may not be secure and depend on various factors, including politics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BE2AD9-4332-4C7E-A718-801BD7E00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9D5D8-6295-4A0A-A24F-B08812D9D1EA}" type="slidenum">
              <a:rPr lang="en-GB" alt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GB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5776"/>
      </p:ext>
    </p:extLst>
  </p:cSld>
  <p:clrMapOvr>
    <a:masterClrMapping/>
  </p:clrMapOvr>
</p:sld>
</file>

<file path=ppt/theme/theme1.xml><?xml version="1.0" encoding="utf-8"?>
<a:theme xmlns:a="http://schemas.openxmlformats.org/drawingml/2006/main" name="CCSR">
  <a:themeElements>
    <a:clrScheme name="CCS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CSR">
      <a:majorFont>
        <a:latin typeface="Verdana"/>
        <a:ea typeface=""/>
        <a:cs typeface="Arial"/>
      </a:majorFont>
      <a:minorFont>
        <a:latin typeface="Verdana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CS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CS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CS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1019</Words>
  <Application>Microsoft Office PowerPoint</Application>
  <PresentationFormat>Widescreen</PresentationFormat>
  <Paragraphs>119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Verdana</vt:lpstr>
      <vt:lpstr>CCSR</vt:lpstr>
      <vt:lpstr>PowerPoint Presentation</vt:lpstr>
      <vt:lpstr>Introduction</vt:lpstr>
      <vt:lpstr>Morphology</vt:lpstr>
      <vt:lpstr>Urban Classes</vt:lpstr>
      <vt:lpstr>Tree Classes</vt:lpstr>
      <vt:lpstr>Morphology Classes</vt:lpstr>
      <vt:lpstr>Data Acquisition</vt:lpstr>
      <vt:lpstr>Data Acquisition (Continued)</vt:lpstr>
      <vt:lpstr>Federated Learning</vt:lpstr>
      <vt:lpstr>Federated Learning</vt:lpstr>
      <vt:lpstr>Converting Data into Federated Data Set</vt:lpstr>
      <vt:lpstr>Federated Training Overview</vt:lpstr>
      <vt:lpstr>Federated Training Process on Our Data</vt:lpstr>
      <vt:lpstr>Federated Training Results on Our Data</vt:lpstr>
      <vt:lpstr>Alternative Results</vt:lpstr>
      <vt:lpstr>Conclusion and Future Work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Tyson Granger</cp:lastModifiedBy>
  <cp:revision>32</cp:revision>
  <dcterms:created xsi:type="dcterms:W3CDTF">2021-12-02T07:02:15Z</dcterms:created>
  <dcterms:modified xsi:type="dcterms:W3CDTF">2021-12-10T21:47:00Z</dcterms:modified>
</cp:coreProperties>
</file>